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72" r:id="rId2"/>
    <p:sldId id="280" r:id="rId3"/>
    <p:sldId id="299" r:id="rId4"/>
    <p:sldId id="287" r:id="rId5"/>
    <p:sldId id="309" r:id="rId6"/>
    <p:sldId id="325" r:id="rId7"/>
    <p:sldId id="326" r:id="rId8"/>
    <p:sldId id="320" r:id="rId9"/>
    <p:sldId id="321" r:id="rId10"/>
    <p:sldId id="328" r:id="rId11"/>
    <p:sldId id="322" r:id="rId12"/>
    <p:sldId id="329" r:id="rId13"/>
    <p:sldId id="323" r:id="rId14"/>
    <p:sldId id="288" r:id="rId15"/>
    <p:sldId id="316" r:id="rId16"/>
    <p:sldId id="31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978B"/>
    <a:srgbClr val="F3DFBA"/>
    <a:srgbClr val="3D3D3D"/>
    <a:srgbClr val="584C46"/>
    <a:srgbClr val="867A6C"/>
    <a:srgbClr val="F08820"/>
    <a:srgbClr val="4F4F4F"/>
    <a:srgbClr val="F5B96D"/>
    <a:srgbClr val="F0CAB6"/>
    <a:srgbClr val="090C1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360" autoAdjust="0"/>
  </p:normalViewPr>
  <p:slideViewPr>
    <p:cSldViewPr snapToGrid="0" showGuides="1">
      <p:cViewPr varScale="1">
        <p:scale>
          <a:sx n="93" d="100"/>
          <a:sy n="93" d="100"/>
        </p:scale>
        <p:origin x="118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0.tmp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0CDFF-3500-4A71-B026-4005B66B5D26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886EB3-D9CE-4C02-A5FF-0B24349618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166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90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참고해서 넣기</a:t>
            </a:r>
            <a:r>
              <a:rPr lang="en-US" altLang="ko-KR" dirty="0"/>
              <a:t>+</a:t>
            </a:r>
            <a:r>
              <a:rPr lang="en-US" altLang="ko-KR" dirty="0" err="1"/>
              <a:t>tkinter</a:t>
            </a:r>
            <a:r>
              <a:rPr lang="en-US" altLang="ko-KR" dirty="0"/>
              <a:t> sqlite3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998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참고해서 넣기</a:t>
            </a:r>
            <a:r>
              <a:rPr lang="en-US" altLang="ko-KR" dirty="0"/>
              <a:t>+</a:t>
            </a:r>
            <a:r>
              <a:rPr lang="en-US" altLang="ko-KR" dirty="0" err="1"/>
              <a:t>tkinter</a:t>
            </a:r>
            <a:r>
              <a:rPr lang="en-US" altLang="ko-KR" dirty="0"/>
              <a:t> sqlite3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100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참고해서 넣기</a:t>
            </a:r>
            <a:r>
              <a:rPr lang="en-US" altLang="ko-KR" dirty="0"/>
              <a:t>+</a:t>
            </a:r>
            <a:r>
              <a:rPr lang="en-US" altLang="ko-KR" dirty="0" err="1"/>
              <a:t>tkinter</a:t>
            </a:r>
            <a:r>
              <a:rPr lang="en-US" altLang="ko-KR" dirty="0"/>
              <a:t> sqlite3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5975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완성도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9562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계획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5852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역할분담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031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간단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907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주요 기능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7413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참고해서 넣기</a:t>
            </a:r>
            <a:r>
              <a:rPr lang="en-US" altLang="ko-KR" dirty="0"/>
              <a:t>+</a:t>
            </a:r>
            <a:r>
              <a:rPr lang="en-US" altLang="ko-KR" dirty="0" err="1"/>
              <a:t>tkinter</a:t>
            </a:r>
            <a:r>
              <a:rPr lang="en-US" altLang="ko-KR" dirty="0"/>
              <a:t> sqlite3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967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참고해서 넣기</a:t>
            </a:r>
            <a:r>
              <a:rPr lang="en-US" altLang="ko-KR" dirty="0"/>
              <a:t>+</a:t>
            </a:r>
            <a:r>
              <a:rPr lang="en-US" altLang="ko-KR" dirty="0" err="1"/>
              <a:t>tkinter</a:t>
            </a:r>
            <a:r>
              <a:rPr lang="en-US" altLang="ko-KR" dirty="0"/>
              <a:t> sqlite3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118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참고해서 넣기</a:t>
            </a:r>
            <a:r>
              <a:rPr lang="en-US" altLang="ko-KR" dirty="0"/>
              <a:t>+</a:t>
            </a:r>
            <a:r>
              <a:rPr lang="en-US" altLang="ko-KR" dirty="0" err="1"/>
              <a:t>tkinter</a:t>
            </a:r>
            <a:r>
              <a:rPr lang="en-US" altLang="ko-KR" dirty="0"/>
              <a:t> sqlite3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405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참고해서 넣기</a:t>
            </a:r>
            <a:r>
              <a:rPr lang="en-US" altLang="ko-KR" dirty="0"/>
              <a:t>+</a:t>
            </a:r>
            <a:r>
              <a:rPr lang="en-US" altLang="ko-KR" dirty="0" err="1"/>
              <a:t>tkinter</a:t>
            </a:r>
            <a:r>
              <a:rPr lang="en-US" altLang="ko-KR" dirty="0"/>
              <a:t> sqlite3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257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참고해서 넣기</a:t>
            </a:r>
            <a:r>
              <a:rPr lang="en-US" altLang="ko-KR" dirty="0"/>
              <a:t>+</a:t>
            </a:r>
            <a:r>
              <a:rPr lang="en-US" altLang="ko-KR" dirty="0" err="1"/>
              <a:t>tkinter</a:t>
            </a:r>
            <a:r>
              <a:rPr lang="en-US" altLang="ko-KR" dirty="0"/>
              <a:t> sqlite3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2904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참고해서 넣기</a:t>
            </a:r>
            <a:r>
              <a:rPr lang="en-US" altLang="ko-KR" dirty="0"/>
              <a:t>+</a:t>
            </a:r>
            <a:r>
              <a:rPr lang="en-US" altLang="ko-KR" dirty="0" err="1"/>
              <a:t>tkinter</a:t>
            </a:r>
            <a:r>
              <a:rPr lang="en-US" altLang="ko-KR" dirty="0"/>
              <a:t> sqlite3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886EB3-D9CE-4C02-A5FF-0B243496185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51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B00A10-C65B-4582-B5D4-24A29E5619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7ADB5D-9246-49FD-8A52-BC7A81694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219607-49A7-44A0-8744-F2605B86A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EB094F-0F19-47DC-B51B-F0324814C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EE6869-EE87-4E9C-81A4-4527F3CC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4956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3705B-459D-4F3E-A045-E1002C4A9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1D24FB-0973-4974-95C1-0EAA2F19F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5CC95F-C804-4132-B324-CC89C9638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4A6E3D-A787-454C-B433-9053C18E4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249181-E770-4CD9-8DFE-B3F14F162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2418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1D4F30-672E-42CB-BC78-487C85E72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63BB6D-3767-4A9A-941F-1F229EF67B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D5A74F-43E9-4042-8465-2E14BBB1B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F8E29D-C9F4-40BD-9172-A79654148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2DBFF-BA66-4A86-A706-F4E320684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1816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52FAA5-F5D0-4093-BBA5-CD80C1861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0AD3B9-9C2F-4B29-A060-3E36B915C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D0002E-2305-4EC5-9C5A-A977D7B2E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B18606-F579-48B5-A59B-0C68B0555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75012D-9860-4895-89D8-1CC627E56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335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8224E2-918D-4F7E-9870-42932F3F1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32F707-391B-49D6-A1A2-15D5A1595C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CFA0D8-69CA-457A-9280-FDF692275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E51D4F-AA80-4C40-91B3-2A022695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CF20F-28B0-42D0-954E-C37AE9775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672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DE38BB-582C-40A5-8641-6FA0E3D1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ACF9C2-1537-4303-A3CE-16E809F89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7108E2-AF71-4346-8E41-167405037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4CACEB-E99F-48C0-94CB-81909F491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E5645C-0BC9-4D62-B46A-49F23383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086980-6520-4F49-80AD-803A825E4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52351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CE083-FED7-4138-A583-8A5DA71D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C5116A-C564-4B1B-8A1D-3C09ABA31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1FE990-16D9-4DF3-9B27-6E8B85EEA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3B254D-4BB4-4EA0-BCEB-4BC3B036CC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B1520C-6CAF-4CFD-B77A-F0D0AF80B8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D32254-73D8-43C7-BA3A-97157DDEF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F21F92-683C-43D1-9354-D24A7F0DD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FE0F1D-CA62-49E0-9ECA-FB9289CD6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812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AB11BD-3930-44CB-92AA-B7CA9648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0F70823-BFC8-40FC-B6FC-98003DED0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287337-73E0-468F-ACB2-648D69861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E032DC-0203-4A3B-8DD9-AF3B1B668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889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57FBA9C-B26A-4FF1-98A8-30536809B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CFE30C-D37B-40AD-BCCF-3CAF1DB08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C845E5-D04C-42C2-B2BF-825CDCC06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743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F31E8-B379-47A5-9B29-03D429AA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9944B5-5009-475E-8C80-B5CDFC34B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2B0050-989C-465D-8C14-87FA763E4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C38039-8CE2-42CF-9125-A32CA77A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B81404-0B1B-46D9-B801-ED8354EEB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77D291-D604-44A4-A417-9D2C32011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448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C2B8C-D6A2-433F-90B6-7C5DF57E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6E8BFEA-DF07-4111-838B-712BBC97C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55340A-1375-4D4F-9BDF-9020B20390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66370A-DF48-4C5B-8F1A-14039EF80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64D4D7-7CB6-4133-9EBD-86FDB3CE3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DBE2A0-99D3-4016-B648-751C510E0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537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525C34-9ABD-4A5F-940A-38C1DF0EA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2BD092-0C79-404B-BCF7-AB6EC679E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061468-CA63-4833-9180-4A0D54D79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C481-D572-4747-A891-2FA4D5DEC8C5}" type="datetimeFigureOut">
              <a:rPr lang="ko-KR" altLang="en-US" smtClean="0"/>
              <a:t>2022-06-14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D4674C-8B1B-47B6-B9B3-D638376214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A7B107-0359-4ED4-B77A-E1274C87B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5572D-DCC5-4511-A3D5-618DAD6178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271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8812670-9A21-6C31-62B9-F38FB9C2B22D}"/>
              </a:ext>
            </a:extLst>
          </p:cNvPr>
          <p:cNvSpPr/>
          <p:nvPr/>
        </p:nvSpPr>
        <p:spPr>
          <a:xfrm>
            <a:off x="123290" y="92467"/>
            <a:ext cx="11934467" cy="663710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2CE6D2-4747-4B13-B901-C0D448EC8D84}"/>
              </a:ext>
            </a:extLst>
          </p:cNvPr>
          <p:cNvSpPr txBox="1"/>
          <p:nvPr/>
        </p:nvSpPr>
        <p:spPr>
          <a:xfrm>
            <a:off x="1877537" y="1894562"/>
            <a:ext cx="84369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spc="-3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자세교정 모니터링 프로그램</a:t>
            </a:r>
            <a:endParaRPr lang="en-US" altLang="ko-KR" sz="6000" b="1" spc="-300" dirty="0">
              <a:solidFill>
                <a:schemeClr val="accent1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92240" y="4979131"/>
            <a:ext cx="2369127" cy="1200329"/>
          </a:xfrm>
          <a:prstGeom prst="rect">
            <a:avLst/>
          </a:prstGeom>
          <a:noFill/>
          <a:ln cmpd="thinThick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[10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조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]</a:t>
            </a:r>
          </a:p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20183202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권민주</a:t>
            </a:r>
            <a:endParaRPr lang="en-US" altLang="ko-KR" b="1" dirty="0">
              <a:solidFill>
                <a:schemeClr val="accent1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20193180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서민지</a:t>
            </a:r>
            <a:endParaRPr lang="en-US" altLang="ko-KR" b="1" dirty="0">
              <a:solidFill>
                <a:schemeClr val="accent1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20193191 </a:t>
            </a:r>
            <a:r>
              <a:rPr lang="ko-KR" altLang="en-US" b="1" dirty="0" err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안민경</a:t>
            </a:r>
            <a:endParaRPr lang="en-US" altLang="ko-KR" b="1" dirty="0">
              <a:solidFill>
                <a:schemeClr val="accent1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1DA57CE-3FDD-B4F9-42D8-82B54DF3DF53}"/>
              </a:ext>
            </a:extLst>
          </p:cNvPr>
          <p:cNvSpPr/>
          <p:nvPr/>
        </p:nvSpPr>
        <p:spPr>
          <a:xfrm>
            <a:off x="2570307" y="3010328"/>
            <a:ext cx="7040432" cy="10890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kern="0" spc="0" dirty="0">
                <a:solidFill>
                  <a:schemeClr val="accent1"/>
                </a:solidFill>
                <a:effectLst/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(posture monitoring program)</a:t>
            </a:r>
          </a:p>
          <a:p>
            <a:pPr algn="ctr"/>
            <a:endParaRPr lang="ko-KR" altLang="en-US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696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A42F9-23D4-55B1-D2E6-50FE24713832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2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65DB4-1841-85E7-E5B7-1158EE52B083}"/>
              </a:ext>
            </a:extLst>
          </p:cNvPr>
          <p:cNvSpPr txBox="1"/>
          <p:nvPr/>
        </p:nvSpPr>
        <p:spPr>
          <a:xfrm>
            <a:off x="508190" y="1163953"/>
            <a:ext cx="2717411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다양한 자세에 따른 변화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EE7511-2B60-C7FA-D10C-C0281C10174F}"/>
              </a:ext>
            </a:extLst>
          </p:cNvPr>
          <p:cNvSpPr txBox="1"/>
          <p:nvPr/>
        </p:nvSpPr>
        <p:spPr>
          <a:xfrm>
            <a:off x="961199" y="5649255"/>
            <a:ext cx="45288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 </a:t>
            </a:r>
            <a:r>
              <a:rPr lang="en-US" altLang="ko-KR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3</a:t>
            </a:r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개의 압력센서 값이 기록되어 모든 색깔이 변함 </a:t>
            </a:r>
          </a:p>
        </p:txBody>
      </p:sp>
      <p:pic>
        <p:nvPicPr>
          <p:cNvPr id="13" name="_x575109992" descr="EMB0000162025ce">
            <a:extLst>
              <a:ext uri="{FF2B5EF4-FFF2-40B4-BE49-F238E27FC236}">
                <a16:creationId xmlns:a16="http://schemas.microsoft.com/office/drawing/2014/main" id="{3831BB51-4D9C-59A9-48DC-8B71FBE87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1190" y="2355900"/>
            <a:ext cx="2811780" cy="303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8C3D17-0775-E539-2D8D-C93D74EFA446}"/>
              </a:ext>
            </a:extLst>
          </p:cNvPr>
          <p:cNvSpPr txBox="1"/>
          <p:nvPr/>
        </p:nvSpPr>
        <p:spPr>
          <a:xfrm>
            <a:off x="4502454" y="1179342"/>
            <a:ext cx="3187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바른 자세로 앉아 있을 경우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6A9976-0F7C-795D-2AAC-842A8EC9FB52}"/>
              </a:ext>
            </a:extLst>
          </p:cNvPr>
          <p:cNvSpPr txBox="1"/>
          <p:nvPr/>
        </p:nvSpPr>
        <p:spPr>
          <a:xfrm>
            <a:off x="961199" y="6069289"/>
            <a:ext cx="47259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 바른 자세라는 문구를 안내해주면서 모니터링 시작 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CD4499B-479F-A200-3069-814A38F2DC34}"/>
              </a:ext>
            </a:extLst>
          </p:cNvPr>
          <p:cNvCxnSpPr>
            <a:cxnSpLocks/>
          </p:cNvCxnSpPr>
          <p:nvPr/>
        </p:nvCxnSpPr>
        <p:spPr>
          <a:xfrm flipV="1">
            <a:off x="6186755" y="2053744"/>
            <a:ext cx="0" cy="348402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14F5598-CBE4-858C-FA41-0B386A99DF2B}"/>
              </a:ext>
            </a:extLst>
          </p:cNvPr>
          <p:cNvSpPr txBox="1"/>
          <p:nvPr/>
        </p:nvSpPr>
        <p:spPr>
          <a:xfrm>
            <a:off x="2830499" y="1768087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자세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E31F68-8177-98A4-1B36-BA033EFB55EC}"/>
              </a:ext>
            </a:extLst>
          </p:cNvPr>
          <p:cNvSpPr txBox="1"/>
          <p:nvPr/>
        </p:nvSpPr>
        <p:spPr>
          <a:xfrm>
            <a:off x="7689545" y="1767621"/>
            <a:ext cx="189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en-US" altLang="ko-KR" b="1" dirty="0" err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Tkinter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화면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1F7B0BC-B5E1-0855-B85D-DF8B35BB20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2216" y="2243600"/>
            <a:ext cx="2571750" cy="3225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838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A42F9-23D4-55B1-D2E6-50FE24713832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2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65DB4-1841-85E7-E5B7-1158EE52B083}"/>
              </a:ext>
            </a:extLst>
          </p:cNvPr>
          <p:cNvSpPr txBox="1"/>
          <p:nvPr/>
        </p:nvSpPr>
        <p:spPr>
          <a:xfrm>
            <a:off x="508190" y="1163953"/>
            <a:ext cx="2717411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다양한 자세에 따른 변화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B4553F-CDFC-D160-7FFD-5E9A8BD90AA0}"/>
              </a:ext>
            </a:extLst>
          </p:cNvPr>
          <p:cNvSpPr txBox="1"/>
          <p:nvPr/>
        </p:nvSpPr>
        <p:spPr>
          <a:xfrm>
            <a:off x="671839" y="5675663"/>
            <a:ext cx="61815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오른쪽 압력센서 값이 기록되지 않아 해당 버튼 색깔은 들어오지 않음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73ACF8-85E9-F879-52F9-9503D36D0E8E}"/>
              </a:ext>
            </a:extLst>
          </p:cNvPr>
          <p:cNvSpPr txBox="1"/>
          <p:nvPr/>
        </p:nvSpPr>
        <p:spPr>
          <a:xfrm>
            <a:off x="4158610" y="1163953"/>
            <a:ext cx="3874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오른쪽 다리를 꼬고 앉아 있을 경우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CB6927-9676-A028-1695-95DDDAC09E98}"/>
              </a:ext>
            </a:extLst>
          </p:cNvPr>
          <p:cNvSpPr txBox="1"/>
          <p:nvPr/>
        </p:nvSpPr>
        <p:spPr>
          <a:xfrm>
            <a:off x="671839" y="6111348"/>
            <a:ext cx="52004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잘못된 자세라고 인식한 후 다리를 꼬고 있다는 문구 제공 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D8F0E3D-1830-7D26-D737-62F329BBB157}"/>
              </a:ext>
            </a:extLst>
          </p:cNvPr>
          <p:cNvCxnSpPr>
            <a:cxnSpLocks/>
          </p:cNvCxnSpPr>
          <p:nvPr/>
        </p:nvCxnSpPr>
        <p:spPr>
          <a:xfrm flipV="1">
            <a:off x="6186755" y="2053744"/>
            <a:ext cx="0" cy="348402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0303EDA-3A39-50F2-350E-2E56848CF2EF}"/>
              </a:ext>
            </a:extLst>
          </p:cNvPr>
          <p:cNvSpPr txBox="1"/>
          <p:nvPr/>
        </p:nvSpPr>
        <p:spPr>
          <a:xfrm>
            <a:off x="2830499" y="1768087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자세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9E37FC-D446-D822-9F56-1F36FABD720B}"/>
              </a:ext>
            </a:extLst>
          </p:cNvPr>
          <p:cNvSpPr txBox="1"/>
          <p:nvPr/>
        </p:nvSpPr>
        <p:spPr>
          <a:xfrm>
            <a:off x="7689545" y="1767621"/>
            <a:ext cx="189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en-US" altLang="ko-KR" b="1" dirty="0" err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Tkinter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화면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578058-C390-8427-78E1-82317564F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679" y="2275312"/>
            <a:ext cx="2613020" cy="3303220"/>
          </a:xfrm>
          <a:prstGeom prst="rect">
            <a:avLst/>
          </a:prstGeom>
        </p:spPr>
      </p:pic>
      <p:pic>
        <p:nvPicPr>
          <p:cNvPr id="26" name="_x575113304" descr="EMB0000162025d0">
            <a:extLst>
              <a:ext uri="{FF2B5EF4-FFF2-40B4-BE49-F238E27FC236}">
                <a16:creationId xmlns:a16="http://schemas.microsoft.com/office/drawing/2014/main" id="{998024D1-FFDF-1522-300C-76EFC76C39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3835" y="2281812"/>
            <a:ext cx="2866489" cy="32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149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A42F9-23D4-55B1-D2E6-50FE24713832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2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65DB4-1841-85E7-E5B7-1158EE52B083}"/>
              </a:ext>
            </a:extLst>
          </p:cNvPr>
          <p:cNvSpPr txBox="1"/>
          <p:nvPr/>
        </p:nvSpPr>
        <p:spPr>
          <a:xfrm>
            <a:off x="508190" y="1163953"/>
            <a:ext cx="2717411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다양한 자세에 따른 변화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B4553F-CDFC-D160-7FFD-5E9A8BD90AA0}"/>
              </a:ext>
            </a:extLst>
          </p:cNvPr>
          <p:cNvSpPr txBox="1"/>
          <p:nvPr/>
        </p:nvSpPr>
        <p:spPr>
          <a:xfrm>
            <a:off x="671839" y="5675663"/>
            <a:ext cx="61815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왼쪽 압력센서 값이 기록되지 않아 해당 버튼 색깔은 들어오지 않음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CB6927-9676-A028-1695-95DDDAC09E98}"/>
              </a:ext>
            </a:extLst>
          </p:cNvPr>
          <p:cNvSpPr txBox="1"/>
          <p:nvPr/>
        </p:nvSpPr>
        <p:spPr>
          <a:xfrm>
            <a:off x="671839" y="6111348"/>
            <a:ext cx="52004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잘못된 자세라고 인식한 후 다리를 꼬고 있다는 문구 제공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6E8D47-98FE-C735-A93D-2C5668043389}"/>
              </a:ext>
            </a:extLst>
          </p:cNvPr>
          <p:cNvSpPr txBox="1"/>
          <p:nvPr/>
        </p:nvSpPr>
        <p:spPr>
          <a:xfrm>
            <a:off x="4263607" y="1194731"/>
            <a:ext cx="3664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왼쪽 다리를 꼬고 앉아 있을 경우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pic>
        <p:nvPicPr>
          <p:cNvPr id="14" name="_x575101928" descr="EMB0000162025d6">
            <a:extLst>
              <a:ext uri="{FF2B5EF4-FFF2-40B4-BE49-F238E27FC236}">
                <a16:creationId xmlns:a16="http://schemas.microsoft.com/office/drawing/2014/main" id="{1B60CE69-FA43-E289-0A07-9B3B0FA59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4109" y="2276328"/>
            <a:ext cx="2845941" cy="3261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76848A4-0F2A-A285-D4AF-39414BC0C5C5}"/>
              </a:ext>
            </a:extLst>
          </p:cNvPr>
          <p:cNvCxnSpPr>
            <a:cxnSpLocks/>
          </p:cNvCxnSpPr>
          <p:nvPr/>
        </p:nvCxnSpPr>
        <p:spPr>
          <a:xfrm flipV="1">
            <a:off x="6186755" y="2053744"/>
            <a:ext cx="0" cy="348402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280424-2A53-1E85-5906-AE1A3137B5DB}"/>
              </a:ext>
            </a:extLst>
          </p:cNvPr>
          <p:cNvSpPr txBox="1"/>
          <p:nvPr/>
        </p:nvSpPr>
        <p:spPr>
          <a:xfrm>
            <a:off x="2830499" y="1768087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자세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BF2E62-551A-8653-21FE-3F32FC31EB71}"/>
              </a:ext>
            </a:extLst>
          </p:cNvPr>
          <p:cNvSpPr txBox="1"/>
          <p:nvPr/>
        </p:nvSpPr>
        <p:spPr>
          <a:xfrm>
            <a:off x="7689545" y="1767621"/>
            <a:ext cx="189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en-US" altLang="ko-KR" b="1" dirty="0" err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Tkinter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화면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7AB7C6B-4B7F-C758-A152-4BECC446E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9027" y="2259259"/>
            <a:ext cx="2689261" cy="327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3784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A42F9-23D4-55B1-D2E6-50FE24713832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2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65DB4-1841-85E7-E5B7-1158EE52B083}"/>
              </a:ext>
            </a:extLst>
          </p:cNvPr>
          <p:cNvSpPr txBox="1"/>
          <p:nvPr/>
        </p:nvSpPr>
        <p:spPr>
          <a:xfrm>
            <a:off x="508190" y="1163953"/>
            <a:ext cx="2717411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다양한 자세에 따른 변화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73ACF8-85E9-F879-52F9-9503D36D0E8E}"/>
              </a:ext>
            </a:extLst>
          </p:cNvPr>
          <p:cNvSpPr txBox="1"/>
          <p:nvPr/>
        </p:nvSpPr>
        <p:spPr>
          <a:xfrm>
            <a:off x="4481471" y="1163953"/>
            <a:ext cx="3129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허리가 꾸부러져 있을 경우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EE7511-2B60-C7FA-D10C-C0281C10174F}"/>
              </a:ext>
            </a:extLst>
          </p:cNvPr>
          <p:cNvSpPr txBox="1"/>
          <p:nvPr/>
        </p:nvSpPr>
        <p:spPr>
          <a:xfrm>
            <a:off x="790842" y="5694047"/>
            <a:ext cx="4963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 </a:t>
            </a:r>
            <a:r>
              <a:rPr lang="ko-KR" altLang="en-US" sz="1600" dirty="0" err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허리쪽</a:t>
            </a:r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센서 값이 입력되지 않아 색깔이 바뀌지 않음 </a:t>
            </a:r>
          </a:p>
        </p:txBody>
      </p:sp>
      <p:pic>
        <p:nvPicPr>
          <p:cNvPr id="13" name="_x575112584" descr="EMB0000162025d8">
            <a:extLst>
              <a:ext uri="{FF2B5EF4-FFF2-40B4-BE49-F238E27FC236}">
                <a16:creationId xmlns:a16="http://schemas.microsoft.com/office/drawing/2014/main" id="{9A8CA68F-6289-3553-4AEE-C4D724B37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535" y="2003522"/>
            <a:ext cx="2773712" cy="3429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76CE293-6A2C-AA32-12F9-C5832B92DF85}"/>
              </a:ext>
            </a:extLst>
          </p:cNvPr>
          <p:cNvSpPr txBox="1"/>
          <p:nvPr/>
        </p:nvSpPr>
        <p:spPr>
          <a:xfrm>
            <a:off x="790842" y="6171017"/>
            <a:ext cx="57583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 잘못된 자세로 인식해 허리를 의자에 가까이 대라는</a:t>
            </a:r>
            <a:r>
              <a:rPr lang="en-US" altLang="ko-KR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문구가 나옴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FE0E4A-CD11-C8D5-DE59-2A861308C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457" y="2125064"/>
            <a:ext cx="2530854" cy="318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561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ED30A214-350C-EC40-D7DF-BE95312CCB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362851"/>
              </p:ext>
            </p:extLst>
          </p:nvPr>
        </p:nvGraphicFramePr>
        <p:xfrm>
          <a:off x="2112472" y="1964540"/>
          <a:ext cx="7679377" cy="2928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75312">
                  <a:extLst>
                    <a:ext uri="{9D8B030D-6E8A-4147-A177-3AD203B41FA5}">
                      <a16:colId xmlns:a16="http://schemas.microsoft.com/office/drawing/2014/main" val="1487685761"/>
                    </a:ext>
                  </a:extLst>
                </a:gridCol>
                <a:gridCol w="2359717">
                  <a:extLst>
                    <a:ext uri="{9D8B030D-6E8A-4147-A177-3AD203B41FA5}">
                      <a16:colId xmlns:a16="http://schemas.microsoft.com/office/drawing/2014/main" val="4134957438"/>
                    </a:ext>
                  </a:extLst>
                </a:gridCol>
                <a:gridCol w="2244348">
                  <a:extLst>
                    <a:ext uri="{9D8B030D-6E8A-4147-A177-3AD203B41FA5}">
                      <a16:colId xmlns:a16="http://schemas.microsoft.com/office/drawing/2014/main" val="3246747905"/>
                    </a:ext>
                  </a:extLst>
                </a:gridCol>
              </a:tblGrid>
              <a:tr h="2602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목표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중요도</a:t>
                      </a:r>
                      <a:r>
                        <a:rPr lang="en-US" altLang="ko-KR" b="1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(%)</a:t>
                      </a:r>
                      <a:endParaRPr lang="ko-KR" altLang="en-US" b="1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달성도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745262"/>
                  </a:ext>
                </a:extLst>
              </a:tr>
              <a:tr h="4455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압력센서 동작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30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25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43444"/>
                  </a:ext>
                </a:extLst>
              </a:tr>
              <a:tr h="4455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데이터베이스 자세 기록 저장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15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15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921759"/>
                  </a:ext>
                </a:extLst>
              </a:tr>
              <a:tr h="4455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Tkinter</a:t>
                      </a:r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자세 모니터링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30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30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896868"/>
                  </a:ext>
                </a:extLst>
              </a:tr>
              <a:tr h="4455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Tkinter</a:t>
                      </a:r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기록 모니터링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15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15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918194"/>
                  </a:ext>
                </a:extLst>
              </a:tr>
              <a:tr h="4455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Led </a:t>
                      </a:r>
                      <a:r>
                        <a:rPr lang="ko-KR" altLang="en-US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센서 올바른 자세 알림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10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10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1131572"/>
                  </a:ext>
                </a:extLst>
              </a:tr>
              <a:tr h="3139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합계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100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accent1"/>
                          </a:solidFill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95</a:t>
                      </a:r>
                      <a:endParaRPr lang="ko-KR" altLang="en-US" sz="1600" dirty="0">
                        <a:solidFill>
                          <a:schemeClr val="accent1"/>
                        </a:solidFill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40352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2CC0479-9761-E9FE-F7F2-F8B1CDCAE6E9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3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결론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18950E-F126-ACE5-4C7C-A19B14F52F2C}"/>
              </a:ext>
            </a:extLst>
          </p:cNvPr>
          <p:cNvSpPr txBox="1"/>
          <p:nvPr/>
        </p:nvSpPr>
        <p:spPr>
          <a:xfrm>
            <a:off x="508190" y="1163953"/>
            <a:ext cx="886781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완성도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C21339-94E4-8ED7-C516-59A7171F566F}"/>
              </a:ext>
            </a:extLst>
          </p:cNvPr>
          <p:cNvSpPr txBox="1"/>
          <p:nvPr/>
        </p:nvSpPr>
        <p:spPr>
          <a:xfrm>
            <a:off x="2251160" y="5547127"/>
            <a:ext cx="50783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B28DA7-8008-669D-C272-671A7F2E5ADC}"/>
              </a:ext>
            </a:extLst>
          </p:cNvPr>
          <p:cNvSpPr txBox="1"/>
          <p:nvPr/>
        </p:nvSpPr>
        <p:spPr>
          <a:xfrm>
            <a:off x="3088520" y="5701015"/>
            <a:ext cx="65582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압력센서 동작 과정에서 인식되는 값의 </a:t>
            </a:r>
            <a:r>
              <a:rPr lang="ko-KR" altLang="en-US" sz="2000" spc="-15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딜레이와 오류에 대한 아쉬움</a:t>
            </a:r>
            <a:endParaRPr lang="ko-KR" altLang="en-US" sz="2000" spc="-150" dirty="0">
              <a:solidFill>
                <a:schemeClr val="accent1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19055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C311006-E97B-44E1-D294-204726ED59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5267160"/>
              </p:ext>
            </p:extLst>
          </p:nvPr>
        </p:nvGraphicFramePr>
        <p:xfrm>
          <a:off x="1906992" y="1867548"/>
          <a:ext cx="7504391" cy="4424283"/>
        </p:xfrm>
        <a:graphic>
          <a:graphicData uri="http://schemas.openxmlformats.org/drawingml/2006/table">
            <a:tbl>
              <a:tblPr/>
              <a:tblGrid>
                <a:gridCol w="236174">
                  <a:extLst>
                    <a:ext uri="{9D8B030D-6E8A-4147-A177-3AD203B41FA5}">
                      <a16:colId xmlns:a16="http://schemas.microsoft.com/office/drawing/2014/main" val="4088846614"/>
                    </a:ext>
                  </a:extLst>
                </a:gridCol>
                <a:gridCol w="1210820">
                  <a:extLst>
                    <a:ext uri="{9D8B030D-6E8A-4147-A177-3AD203B41FA5}">
                      <a16:colId xmlns:a16="http://schemas.microsoft.com/office/drawing/2014/main" val="3343292002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250006671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1653256008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2422979422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270065113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4114685669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1282078918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2644020627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1561956279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2204062547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483863025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3888558480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880778050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400763064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3531545328"/>
                    </a:ext>
                  </a:extLst>
                </a:gridCol>
                <a:gridCol w="233351">
                  <a:extLst>
                    <a:ext uri="{9D8B030D-6E8A-4147-A177-3AD203B41FA5}">
                      <a16:colId xmlns:a16="http://schemas.microsoft.com/office/drawing/2014/main" val="2209159923"/>
                    </a:ext>
                  </a:extLst>
                </a:gridCol>
                <a:gridCol w="368688">
                  <a:extLst>
                    <a:ext uri="{9D8B030D-6E8A-4147-A177-3AD203B41FA5}">
                      <a16:colId xmlns:a16="http://schemas.microsoft.com/office/drawing/2014/main" val="2536068103"/>
                    </a:ext>
                  </a:extLst>
                </a:gridCol>
                <a:gridCol w="2188444">
                  <a:extLst>
                    <a:ext uri="{9D8B030D-6E8A-4147-A177-3AD203B41FA5}">
                      <a16:colId xmlns:a16="http://schemas.microsoft.com/office/drawing/2014/main" val="4209498500"/>
                    </a:ext>
                  </a:extLst>
                </a:gridCol>
              </a:tblGrid>
              <a:tr h="21467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No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프로젝트 내용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추진일정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기간</a:t>
                      </a: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(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주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)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추진 방법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225848"/>
                  </a:ext>
                </a:extLst>
              </a:tr>
              <a:tr h="2146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3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4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5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6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7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8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9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10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11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12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13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14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15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896298"/>
                  </a:ext>
                </a:extLst>
              </a:tr>
              <a:tr h="244321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 dirty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1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주제선정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3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261620" marR="0" indent="-26162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문헌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,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인터넷을 이용한 자료조사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1008281"/>
                  </a:ext>
                </a:extLst>
              </a:tr>
              <a:tr h="2443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994136"/>
                  </a:ext>
                </a:extLst>
              </a:tr>
              <a:tr h="2443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303570"/>
                  </a:ext>
                </a:extLst>
              </a:tr>
              <a:tr h="244321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계획서 작성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5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114300" marR="0" indent="-1143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계획서 작성 및</a:t>
                      </a:r>
                    </a:p>
                    <a:p>
                      <a:pPr marL="114300" marR="0" indent="-1143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부자재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(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센서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)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구매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1403761"/>
                  </a:ext>
                </a:extLst>
              </a:tr>
              <a:tr h="2649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7001571"/>
                  </a:ext>
                </a:extLst>
              </a:tr>
              <a:tr h="2443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573510"/>
                  </a:ext>
                </a:extLst>
              </a:tr>
              <a:tr h="244321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3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프로젝트 설계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4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114300" marR="0" indent="-1143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회로 설계 및</a:t>
                      </a:r>
                    </a:p>
                    <a:p>
                      <a:pPr marL="114300" marR="0" indent="-1143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하드웨어 구현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0115265"/>
                  </a:ext>
                </a:extLst>
              </a:tr>
              <a:tr h="2649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323623"/>
                  </a:ext>
                </a:extLst>
              </a:tr>
              <a:tr h="2443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9223163"/>
                  </a:ext>
                </a:extLst>
              </a:tr>
              <a:tr h="244321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4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프로젝트구현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5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114300" marR="0" indent="-1143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데이터베이스 및</a:t>
                      </a:r>
                    </a:p>
                    <a:p>
                      <a:pPr marL="114300" marR="0" indent="-1143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Tkinter(GUI)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구현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4635043"/>
                  </a:ext>
                </a:extLst>
              </a:tr>
              <a:tr h="2649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597896"/>
                  </a:ext>
                </a:extLst>
              </a:tr>
              <a:tr h="2443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825831"/>
                  </a:ext>
                </a:extLst>
              </a:tr>
              <a:tr h="244321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5</a:t>
                      </a:r>
                    </a:p>
                  </a:txBody>
                  <a:tcPr marL="15593" marR="15593" marT="15593" marB="1559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최종발표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2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114300" marR="0" indent="-1143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나눔스퀘어라운드 Regular" panose="020B0600000101010101" pitchFamily="50" charset="-127"/>
                          <a:ea typeface="나눔스퀘어라운드 Regular" panose="020B0600000101010101" pitchFamily="50" charset="-127"/>
                        </a:rPr>
                        <a:t>최종발표</a:t>
                      </a: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862433"/>
                  </a:ext>
                </a:extLst>
              </a:tr>
              <a:tr h="2649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EAE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612282"/>
                  </a:ext>
                </a:extLst>
              </a:tr>
              <a:tr h="2443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나눔스퀘어라운드 Regular" panose="020B0600000101010101" pitchFamily="50" charset="-127"/>
                        <a:ea typeface="나눔스퀘어라운드 Regular" panose="020B0600000101010101" pitchFamily="50" charset="-127"/>
                      </a:endParaRPr>
                    </a:p>
                  </a:txBody>
                  <a:tcPr marL="31296" marR="31296" marT="31296" marB="3129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6333263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1167638F-3400-6F35-F0A3-8AEE285662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3186" y="1524000"/>
            <a:ext cx="17857932" cy="759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AE200A-EF17-770C-80A5-E3382986D753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3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결론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9E3847-8200-2ED5-8B2F-E73AE3046DCE}"/>
              </a:ext>
            </a:extLst>
          </p:cNvPr>
          <p:cNvSpPr txBox="1"/>
          <p:nvPr/>
        </p:nvSpPr>
        <p:spPr>
          <a:xfrm>
            <a:off x="445128" y="1248259"/>
            <a:ext cx="2121093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추진계획</a:t>
            </a:r>
          </a:p>
        </p:txBody>
      </p:sp>
    </p:spTree>
    <p:extLst>
      <p:ext uri="{BB962C8B-B14F-4D97-AF65-F5344CB8AC3E}">
        <p14:creationId xmlns:p14="http://schemas.microsoft.com/office/powerpoint/2010/main" val="7763465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D0D521-4D67-023A-D0EE-618B5FFF0D09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3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결론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75F319-7DF2-BD54-13ED-04E0627DED64}"/>
              </a:ext>
            </a:extLst>
          </p:cNvPr>
          <p:cNvSpPr txBox="1"/>
          <p:nvPr/>
        </p:nvSpPr>
        <p:spPr>
          <a:xfrm>
            <a:off x="445128" y="1248259"/>
            <a:ext cx="1184940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역할 분담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25601CA-33AD-7098-0EC5-52BD30F9B1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979" y="2693730"/>
            <a:ext cx="1705881" cy="19724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47113B-2232-CFEE-489E-8892A5BCC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860" y="2693730"/>
            <a:ext cx="1705881" cy="197242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2F30A56-F32E-7AB4-5D52-ED002FE58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741" y="2693730"/>
            <a:ext cx="1705881" cy="19724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521EDC-6DAC-F988-B081-B0FF71897B5A}"/>
              </a:ext>
            </a:extLst>
          </p:cNvPr>
          <p:cNvSpPr txBox="1"/>
          <p:nvPr/>
        </p:nvSpPr>
        <p:spPr>
          <a:xfrm>
            <a:off x="1554002" y="4873289"/>
            <a:ext cx="2383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회의록</a:t>
            </a:r>
            <a:r>
              <a:rPr lang="en-US" altLang="ko-KR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계획서 작성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AA70C2-D8DD-D28F-A372-37086F9F53DF}"/>
              </a:ext>
            </a:extLst>
          </p:cNvPr>
          <p:cNvSpPr txBox="1"/>
          <p:nvPr/>
        </p:nvSpPr>
        <p:spPr>
          <a:xfrm>
            <a:off x="1554002" y="5412875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</a:t>
            </a:r>
            <a:r>
              <a:rPr lang="en-US" altLang="ko-KR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DB,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en-US" altLang="ko-KR" dirty="0" err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Tkinter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구현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3FE059-F81E-EFB2-7672-4C180EDE0F27}"/>
              </a:ext>
            </a:extLst>
          </p:cNvPr>
          <p:cNvSpPr txBox="1"/>
          <p:nvPr/>
        </p:nvSpPr>
        <p:spPr>
          <a:xfrm>
            <a:off x="8134722" y="4933564"/>
            <a:ext cx="2383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회의록</a:t>
            </a:r>
            <a:r>
              <a:rPr lang="en-US" altLang="ko-KR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계획서 작성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2D5F67-22C4-F515-BE4E-A3EF0A46DD20}"/>
              </a:ext>
            </a:extLst>
          </p:cNvPr>
          <p:cNvSpPr txBox="1"/>
          <p:nvPr/>
        </p:nvSpPr>
        <p:spPr>
          <a:xfrm>
            <a:off x="8134722" y="5473150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</a:t>
            </a:r>
            <a:r>
              <a:rPr lang="en-US" altLang="ko-KR" dirty="0" err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Tkinter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구현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B49230-3621-A0DF-4261-CB5EFDC95687}"/>
              </a:ext>
            </a:extLst>
          </p:cNvPr>
          <p:cNvSpPr txBox="1"/>
          <p:nvPr/>
        </p:nvSpPr>
        <p:spPr>
          <a:xfrm>
            <a:off x="4852460" y="4933564"/>
            <a:ext cx="2383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회의록</a:t>
            </a:r>
            <a:r>
              <a:rPr lang="en-US" altLang="ko-KR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계획서 작성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F5208B-0BB7-1AC3-7EC4-8FCE9AE7BB54}"/>
              </a:ext>
            </a:extLst>
          </p:cNvPr>
          <p:cNvSpPr txBox="1"/>
          <p:nvPr/>
        </p:nvSpPr>
        <p:spPr>
          <a:xfrm>
            <a:off x="4852460" y="5473150"/>
            <a:ext cx="253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하드웨어</a:t>
            </a:r>
            <a:r>
              <a:rPr lang="en-US" altLang="ko-KR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/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회로도 구현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BECA29-B9D5-D09E-280A-D01854C20C05}"/>
              </a:ext>
            </a:extLst>
          </p:cNvPr>
          <p:cNvSpPr txBox="1"/>
          <p:nvPr/>
        </p:nvSpPr>
        <p:spPr>
          <a:xfrm>
            <a:off x="8359741" y="2226266"/>
            <a:ext cx="1604927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[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팀원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]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2000" dirty="0" err="1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안민경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BE2CE7-8958-788C-90A0-93D0F022B19D}"/>
              </a:ext>
            </a:extLst>
          </p:cNvPr>
          <p:cNvSpPr txBox="1"/>
          <p:nvPr/>
        </p:nvSpPr>
        <p:spPr>
          <a:xfrm>
            <a:off x="1848455" y="2226266"/>
            <a:ext cx="1604927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[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팀장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]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2000" dirty="0" err="1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권민주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EAC425-6B8B-EC71-BE17-AB4C23B9DA47}"/>
              </a:ext>
            </a:extLst>
          </p:cNvPr>
          <p:cNvSpPr txBox="1"/>
          <p:nvPr/>
        </p:nvSpPr>
        <p:spPr>
          <a:xfrm>
            <a:off x="5129336" y="2226266"/>
            <a:ext cx="1604927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[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팀원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]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서민지</a:t>
            </a:r>
          </a:p>
        </p:txBody>
      </p:sp>
    </p:spTree>
    <p:extLst>
      <p:ext uri="{BB962C8B-B14F-4D97-AF65-F5344CB8AC3E}">
        <p14:creationId xmlns:p14="http://schemas.microsoft.com/office/powerpoint/2010/main" val="17598026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470470C-C148-4468-8A9A-F56A9CD760C9}"/>
              </a:ext>
            </a:extLst>
          </p:cNvPr>
          <p:cNvCxnSpPr>
            <a:cxnSpLocks/>
          </p:cNvCxnSpPr>
          <p:nvPr/>
        </p:nvCxnSpPr>
        <p:spPr>
          <a:xfrm>
            <a:off x="762000" y="1432560"/>
            <a:ext cx="68580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C6CB969-1120-4C8A-9253-B5098F5D1224}"/>
              </a:ext>
            </a:extLst>
          </p:cNvPr>
          <p:cNvSpPr txBox="1"/>
          <p:nvPr/>
        </p:nvSpPr>
        <p:spPr>
          <a:xfrm>
            <a:off x="690880" y="497840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목차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2C274AC-A7F1-434D-8B65-FC226691A153}"/>
              </a:ext>
            </a:extLst>
          </p:cNvPr>
          <p:cNvGrpSpPr/>
          <p:nvPr/>
        </p:nvGrpSpPr>
        <p:grpSpPr>
          <a:xfrm>
            <a:off x="1595755" y="2392583"/>
            <a:ext cx="2840377" cy="584775"/>
            <a:chOff x="762000" y="1863785"/>
            <a:chExt cx="2840377" cy="584775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ED28F61-1A51-429D-A459-3D5A9F641085}"/>
                </a:ext>
              </a:extLst>
            </p:cNvPr>
            <p:cNvGrpSpPr/>
            <p:nvPr/>
          </p:nvGrpSpPr>
          <p:grpSpPr>
            <a:xfrm>
              <a:off x="762000" y="1863785"/>
              <a:ext cx="558800" cy="584775"/>
              <a:chOff x="762000" y="1863785"/>
              <a:chExt cx="558800" cy="584775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597F0557-9BD7-4D9D-B468-B80C2650A1E8}"/>
                  </a:ext>
                </a:extLst>
              </p:cNvPr>
              <p:cNvSpPr/>
              <p:nvPr/>
            </p:nvSpPr>
            <p:spPr>
              <a:xfrm>
                <a:off x="762000" y="1889760"/>
                <a:ext cx="558800" cy="558800"/>
              </a:xfrm>
              <a:prstGeom prst="rect">
                <a:avLst/>
              </a:prstGeom>
              <a:solidFill>
                <a:srgbClr val="A197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40CE47E-55AC-4E84-BE5D-798F3A039D94}"/>
                  </a:ext>
                </a:extLst>
              </p:cNvPr>
              <p:cNvSpPr txBox="1"/>
              <p:nvPr/>
            </p:nvSpPr>
            <p:spPr>
              <a:xfrm>
                <a:off x="823464" y="1863785"/>
                <a:ext cx="43152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1"/>
                    </a:solidFill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rPr>
                  <a:t>1</a:t>
                </a:r>
                <a:endParaRPr lang="ko-KR" altLang="en-US" sz="3200" b="1" dirty="0">
                  <a:solidFill>
                    <a:schemeClr val="accent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25649D-112D-4C51-95D6-E20B65A6C2FC}"/>
                </a:ext>
              </a:extLst>
            </p:cNvPr>
            <p:cNvSpPr txBox="1"/>
            <p:nvPr/>
          </p:nvSpPr>
          <p:spPr>
            <a:xfrm>
              <a:off x="1564640" y="1894265"/>
              <a:ext cx="20377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accent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프로젝트 소개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96BE8EC-E699-4257-94A7-EC70EB7827E6}"/>
              </a:ext>
            </a:extLst>
          </p:cNvPr>
          <p:cNvGrpSpPr/>
          <p:nvPr/>
        </p:nvGrpSpPr>
        <p:grpSpPr>
          <a:xfrm>
            <a:off x="1595755" y="3434557"/>
            <a:ext cx="2840377" cy="584775"/>
            <a:chOff x="762000" y="1863785"/>
            <a:chExt cx="2840377" cy="58477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CC6F0045-D553-426D-9038-943222D65674}"/>
                </a:ext>
              </a:extLst>
            </p:cNvPr>
            <p:cNvGrpSpPr/>
            <p:nvPr/>
          </p:nvGrpSpPr>
          <p:grpSpPr>
            <a:xfrm>
              <a:off x="762000" y="1863785"/>
              <a:ext cx="558800" cy="584775"/>
              <a:chOff x="762000" y="1863785"/>
              <a:chExt cx="558800" cy="584775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1EAD84B-7396-4397-BCFD-C30B22CCCB43}"/>
                  </a:ext>
                </a:extLst>
              </p:cNvPr>
              <p:cNvSpPr/>
              <p:nvPr/>
            </p:nvSpPr>
            <p:spPr>
              <a:xfrm>
                <a:off x="762000" y="1889760"/>
                <a:ext cx="558800" cy="558800"/>
              </a:xfrm>
              <a:prstGeom prst="rect">
                <a:avLst/>
              </a:prstGeom>
              <a:solidFill>
                <a:srgbClr val="A197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CB3EDE5-1E6A-432C-8487-05EB221B7AD9}"/>
                  </a:ext>
                </a:extLst>
              </p:cNvPr>
              <p:cNvSpPr txBox="1"/>
              <p:nvPr/>
            </p:nvSpPr>
            <p:spPr>
              <a:xfrm>
                <a:off x="823464" y="1863785"/>
                <a:ext cx="43152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1"/>
                    </a:solidFill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rPr>
                  <a:t>2</a:t>
                </a:r>
                <a:endParaRPr lang="ko-KR" altLang="en-US" sz="3200" b="1" dirty="0">
                  <a:solidFill>
                    <a:schemeClr val="accent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8B03935-0B53-4F02-9707-BA4BD9B44115}"/>
                </a:ext>
              </a:extLst>
            </p:cNvPr>
            <p:cNvSpPr txBox="1"/>
            <p:nvPr/>
          </p:nvSpPr>
          <p:spPr>
            <a:xfrm>
              <a:off x="1564640" y="1894265"/>
              <a:ext cx="20377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accent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프로젝트 구현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96342F4-C3BD-4B6C-A776-D333B5B788D0}"/>
              </a:ext>
            </a:extLst>
          </p:cNvPr>
          <p:cNvGrpSpPr/>
          <p:nvPr/>
        </p:nvGrpSpPr>
        <p:grpSpPr>
          <a:xfrm>
            <a:off x="1595755" y="4538086"/>
            <a:ext cx="1564387" cy="584775"/>
            <a:chOff x="762000" y="1863785"/>
            <a:chExt cx="1564387" cy="584775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1D172D2C-CA5B-4376-B2C2-832A7F64DF96}"/>
                </a:ext>
              </a:extLst>
            </p:cNvPr>
            <p:cNvGrpSpPr/>
            <p:nvPr/>
          </p:nvGrpSpPr>
          <p:grpSpPr>
            <a:xfrm>
              <a:off x="762000" y="1863785"/>
              <a:ext cx="558800" cy="584775"/>
              <a:chOff x="762000" y="1863785"/>
              <a:chExt cx="558800" cy="584775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0E2E27A1-1C72-4D34-A0AE-2F196BD63C4C}"/>
                  </a:ext>
                </a:extLst>
              </p:cNvPr>
              <p:cNvSpPr/>
              <p:nvPr/>
            </p:nvSpPr>
            <p:spPr>
              <a:xfrm>
                <a:off x="762000" y="1889760"/>
                <a:ext cx="558800" cy="558800"/>
              </a:xfrm>
              <a:prstGeom prst="rect">
                <a:avLst/>
              </a:prstGeom>
              <a:solidFill>
                <a:srgbClr val="A197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2E8A70C-BDC5-4BDC-A295-87B306241E71}"/>
                  </a:ext>
                </a:extLst>
              </p:cNvPr>
              <p:cNvSpPr txBox="1"/>
              <p:nvPr/>
            </p:nvSpPr>
            <p:spPr>
              <a:xfrm>
                <a:off x="823464" y="1863785"/>
                <a:ext cx="431529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accent1"/>
                    </a:solidFill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rPr>
                  <a:t>3</a:t>
                </a:r>
                <a:endParaRPr lang="ko-KR" altLang="en-US" sz="3200" b="1" dirty="0">
                  <a:solidFill>
                    <a:schemeClr val="accent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C463DC6-C5E7-41DA-9E6D-1F7700ABCA96}"/>
                </a:ext>
              </a:extLst>
            </p:cNvPr>
            <p:cNvSpPr txBox="1"/>
            <p:nvPr/>
          </p:nvSpPr>
          <p:spPr>
            <a:xfrm>
              <a:off x="1564640" y="1894265"/>
              <a:ext cx="7617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accent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결론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06721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51894-F5B1-43CC-AA4D-37C88914C625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1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소개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CF5EB2-5E8D-45CD-87A9-237AC88F6770}"/>
              </a:ext>
            </a:extLst>
          </p:cNvPr>
          <p:cNvSpPr txBox="1"/>
          <p:nvPr/>
        </p:nvSpPr>
        <p:spPr>
          <a:xfrm>
            <a:off x="1204681" y="2405632"/>
            <a:ext cx="103756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모니터링 시스템을 통한</a:t>
            </a:r>
            <a:r>
              <a:rPr lang="en-US" altLang="ko-KR" sz="3200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sz="3200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바른 자세 유지 및 교정에 도움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DA0F46-5E28-7CDB-F1E1-A4F92A8E338E}"/>
              </a:ext>
            </a:extLst>
          </p:cNvPr>
          <p:cNvSpPr txBox="1"/>
          <p:nvPr/>
        </p:nvSpPr>
        <p:spPr>
          <a:xfrm>
            <a:off x="1358793" y="4708903"/>
            <a:ext cx="268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손 쉬운 자세 교정 제공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CF3098-59CF-F81D-872D-C7842AB6133A}"/>
              </a:ext>
            </a:extLst>
          </p:cNvPr>
          <p:cNvSpPr txBox="1"/>
          <p:nvPr/>
        </p:nvSpPr>
        <p:spPr>
          <a:xfrm>
            <a:off x="1358793" y="5248489"/>
            <a:ext cx="6324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해당 기술과 연계한 다른 교정 도구들로 폭 넓은 기술 확보 가능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278318-5FE8-E10A-1717-829031837A91}"/>
              </a:ext>
            </a:extLst>
          </p:cNvPr>
          <p:cNvSpPr txBox="1"/>
          <p:nvPr/>
        </p:nvSpPr>
        <p:spPr>
          <a:xfrm>
            <a:off x="1358793" y="5784732"/>
            <a:ext cx="4588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재활 치료</a:t>
            </a:r>
            <a:r>
              <a:rPr lang="en-US" altLang="ko-KR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운동 등 건강에 관련한 지출 감소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628F63-B605-D871-0677-4376AF0E782B}"/>
              </a:ext>
            </a:extLst>
          </p:cNvPr>
          <p:cNvSpPr txBox="1"/>
          <p:nvPr/>
        </p:nvSpPr>
        <p:spPr>
          <a:xfrm>
            <a:off x="1426711" y="2356423"/>
            <a:ext cx="50783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8EBA0B-2A82-FB20-D926-79ABFD0E7A0E}"/>
              </a:ext>
            </a:extLst>
          </p:cNvPr>
          <p:cNvSpPr txBox="1"/>
          <p:nvPr/>
        </p:nvSpPr>
        <p:spPr>
          <a:xfrm>
            <a:off x="1426711" y="4069778"/>
            <a:ext cx="646331" cy="3693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</a:rPr>
              <a:t>목표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F8CAFE-1979-DD79-7D45-79B521E63C60}"/>
              </a:ext>
            </a:extLst>
          </p:cNvPr>
          <p:cNvSpPr txBox="1"/>
          <p:nvPr/>
        </p:nvSpPr>
        <p:spPr>
          <a:xfrm>
            <a:off x="508190" y="1163953"/>
            <a:ext cx="2483372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배경 및 목표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1396514-5912-52BD-4797-F3B4D3234957}"/>
              </a:ext>
            </a:extLst>
          </p:cNvPr>
          <p:cNvCxnSpPr>
            <a:cxnSpLocks/>
          </p:cNvCxnSpPr>
          <p:nvPr/>
        </p:nvCxnSpPr>
        <p:spPr>
          <a:xfrm>
            <a:off x="1204681" y="3528488"/>
            <a:ext cx="981949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4122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496737-B53C-4A7C-8E1A-C909542D5988}"/>
              </a:ext>
            </a:extLst>
          </p:cNvPr>
          <p:cNvSpPr txBox="1"/>
          <p:nvPr/>
        </p:nvSpPr>
        <p:spPr>
          <a:xfrm>
            <a:off x="1069632" y="2129810"/>
            <a:ext cx="664810" cy="58477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</a:t>
            </a:r>
            <a:endParaRPr lang="ko-KR" altLang="en-US" sz="3200" b="1" dirty="0">
              <a:solidFill>
                <a:schemeClr val="accent1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26E71B-04CF-438E-A3E4-B1D3E30553A1}"/>
              </a:ext>
            </a:extLst>
          </p:cNvPr>
          <p:cNvSpPr txBox="1"/>
          <p:nvPr/>
        </p:nvSpPr>
        <p:spPr>
          <a:xfrm>
            <a:off x="2161207" y="2191366"/>
            <a:ext cx="3812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압력 센서를 연결하여 자세 감지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4696D3-144D-82A6-A5D5-0617E9309C9A}"/>
              </a:ext>
            </a:extLst>
          </p:cNvPr>
          <p:cNvSpPr txBox="1"/>
          <p:nvPr/>
        </p:nvSpPr>
        <p:spPr>
          <a:xfrm>
            <a:off x="1069632" y="3031849"/>
            <a:ext cx="664810" cy="58477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2</a:t>
            </a:r>
            <a:endParaRPr lang="ko-KR" altLang="en-US" sz="3200" b="1" dirty="0">
              <a:solidFill>
                <a:schemeClr val="accent1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AC8C72-C900-EBC7-B376-8CC9A2606779}"/>
              </a:ext>
            </a:extLst>
          </p:cNvPr>
          <p:cNvSpPr txBox="1"/>
          <p:nvPr/>
        </p:nvSpPr>
        <p:spPr>
          <a:xfrm>
            <a:off x="1069632" y="3933888"/>
            <a:ext cx="664810" cy="58477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3</a:t>
            </a:r>
            <a:endParaRPr lang="ko-KR" altLang="en-US" sz="3200" b="1" dirty="0">
              <a:solidFill>
                <a:schemeClr val="accent1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D1EA41-7ED0-272F-1461-E54EE9747551}"/>
              </a:ext>
            </a:extLst>
          </p:cNvPr>
          <p:cNvSpPr txBox="1"/>
          <p:nvPr/>
        </p:nvSpPr>
        <p:spPr>
          <a:xfrm>
            <a:off x="2161207" y="3973694"/>
            <a:ext cx="5602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DB</a:t>
            </a:r>
            <a:r>
              <a:rPr lang="ko-KR" altLang="en-US" sz="2400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에 저장된 기록을 현재 기록과 비교하여 열람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ED007B-944B-C655-C400-E4282993DC05}"/>
              </a:ext>
            </a:extLst>
          </p:cNvPr>
          <p:cNvSpPr txBox="1"/>
          <p:nvPr/>
        </p:nvSpPr>
        <p:spPr>
          <a:xfrm>
            <a:off x="2161207" y="3109127"/>
            <a:ext cx="44454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 err="1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Tkinter</a:t>
            </a:r>
            <a:r>
              <a:rPr lang="ko-KR" altLang="en-US" sz="2400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를 통한 실시간 자세 모니터링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CAAB736-CE4F-00FD-603E-28F26E0260B8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1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소개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94A568-C69C-2AAC-625B-B631A35D4454}"/>
              </a:ext>
            </a:extLst>
          </p:cNvPr>
          <p:cNvSpPr txBox="1"/>
          <p:nvPr/>
        </p:nvSpPr>
        <p:spPr>
          <a:xfrm>
            <a:off x="508190" y="1163953"/>
            <a:ext cx="1653017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기능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A4E2EA7-F715-84D7-E8D2-F869A620538A}"/>
              </a:ext>
            </a:extLst>
          </p:cNvPr>
          <p:cNvSpPr txBox="1"/>
          <p:nvPr/>
        </p:nvSpPr>
        <p:spPr>
          <a:xfrm>
            <a:off x="1069632" y="5340104"/>
            <a:ext cx="50783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</a:t>
            </a:r>
            <a:r>
              <a:rPr lang="ko-KR" altLang="en-US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71114A-44B8-CA6A-62EF-824B6DFD5B97}"/>
              </a:ext>
            </a:extLst>
          </p:cNvPr>
          <p:cNvSpPr txBox="1"/>
          <p:nvPr/>
        </p:nvSpPr>
        <p:spPr>
          <a:xfrm>
            <a:off x="1924406" y="5438962"/>
            <a:ext cx="6336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다양한 기능이 탑재된 바른 자세 모니터링 시스템 구축</a:t>
            </a:r>
          </a:p>
        </p:txBody>
      </p:sp>
    </p:spTree>
    <p:extLst>
      <p:ext uri="{BB962C8B-B14F-4D97-AF65-F5344CB8AC3E}">
        <p14:creationId xmlns:p14="http://schemas.microsoft.com/office/powerpoint/2010/main" val="10148426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D7DE326-5521-D959-44C3-6A221AD19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796" y="1672152"/>
            <a:ext cx="2260334" cy="22865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7A42F9-23D4-55B1-D2E6-50FE24713832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2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65DB4-1841-85E7-E5B7-1158EE52B083}"/>
              </a:ext>
            </a:extLst>
          </p:cNvPr>
          <p:cNvSpPr txBox="1"/>
          <p:nvPr/>
        </p:nvSpPr>
        <p:spPr>
          <a:xfrm>
            <a:off x="508190" y="1163953"/>
            <a:ext cx="1184940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실습 부품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7153204-AB24-8EB8-19BC-A789A28EA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2853" y="1878247"/>
            <a:ext cx="3276132" cy="191021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C0F1050-9DF2-BCC8-1931-626F4D568B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2732" y="1552023"/>
            <a:ext cx="2260334" cy="227636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882A401-E45A-E7A9-5E0E-6E8893C1AB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9931" y="4551572"/>
            <a:ext cx="1957589" cy="147860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6E91D59-E6DE-EB28-F5AA-42FCD6248D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6890" y="3978567"/>
            <a:ext cx="2482931" cy="250053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02A5E0B-686C-0067-C3F2-581489EC52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39191" y="4272036"/>
            <a:ext cx="1957589" cy="1971472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D5E8801-FD7B-6A8A-F6CC-904E46591811}"/>
              </a:ext>
            </a:extLst>
          </p:cNvPr>
          <p:cNvCxnSpPr>
            <a:cxnSpLocks/>
          </p:cNvCxnSpPr>
          <p:nvPr/>
        </p:nvCxnSpPr>
        <p:spPr>
          <a:xfrm>
            <a:off x="1362218" y="4102642"/>
            <a:ext cx="981949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72B7FF9-9935-6DD8-8748-607E34EFF49E}"/>
              </a:ext>
            </a:extLst>
          </p:cNvPr>
          <p:cNvCxnSpPr>
            <a:cxnSpLocks/>
          </p:cNvCxnSpPr>
          <p:nvPr/>
        </p:nvCxnSpPr>
        <p:spPr>
          <a:xfrm flipV="1">
            <a:off x="4541178" y="1779944"/>
            <a:ext cx="0" cy="4463564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2B5418-524B-72C9-B607-7F72D1B24B08}"/>
              </a:ext>
            </a:extLst>
          </p:cNvPr>
          <p:cNvCxnSpPr>
            <a:cxnSpLocks/>
          </p:cNvCxnSpPr>
          <p:nvPr/>
        </p:nvCxnSpPr>
        <p:spPr>
          <a:xfrm flipV="1">
            <a:off x="8042953" y="1746785"/>
            <a:ext cx="0" cy="4463564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777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A42F9-23D4-55B1-D2E6-50FE24713832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2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65DB4-1841-85E7-E5B7-1158EE52B083}"/>
              </a:ext>
            </a:extLst>
          </p:cNvPr>
          <p:cNvSpPr txBox="1"/>
          <p:nvPr/>
        </p:nvSpPr>
        <p:spPr>
          <a:xfrm>
            <a:off x="508190" y="1163953"/>
            <a:ext cx="886781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회로도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D45F629-5CA4-BE27-FC0E-5E1BD2748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4519" y="1715345"/>
            <a:ext cx="4527321" cy="290856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7C88560-E3FB-3BC7-2206-F284C6CC05D8}"/>
              </a:ext>
            </a:extLst>
          </p:cNvPr>
          <p:cNvSpPr txBox="1"/>
          <p:nvPr/>
        </p:nvSpPr>
        <p:spPr>
          <a:xfrm>
            <a:off x="1912457" y="1095787"/>
            <a:ext cx="5078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</a:t>
            </a:r>
            <a:r>
              <a:rPr lang="ko-KR" altLang="en-US" sz="28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endParaRPr lang="ko-KR" altLang="en-US" sz="2800" dirty="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71E417-CFB3-E354-58C5-C55EE7E3BE10}"/>
              </a:ext>
            </a:extLst>
          </p:cNvPr>
          <p:cNvSpPr txBox="1"/>
          <p:nvPr/>
        </p:nvSpPr>
        <p:spPr>
          <a:xfrm>
            <a:off x="2420292" y="1156652"/>
            <a:ext cx="197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압력센서 회로도 구성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517AE0D-9508-5EEC-5C5C-0EEE18E6C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930" y="1486745"/>
            <a:ext cx="1596392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14732960">
            <a:extLst>
              <a:ext uri="{FF2B5EF4-FFF2-40B4-BE49-F238E27FC236}">
                <a16:creationId xmlns:a16="http://schemas.microsoft.com/office/drawing/2014/main" id="{BF84D4E7-D211-F9DD-BA17-D83888DAC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11" y="1793799"/>
            <a:ext cx="6348248" cy="3200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FA05A6-6B12-D371-A937-33B7EB11992F}"/>
              </a:ext>
            </a:extLst>
          </p:cNvPr>
          <p:cNvSpPr txBox="1"/>
          <p:nvPr/>
        </p:nvSpPr>
        <p:spPr>
          <a:xfrm>
            <a:off x="1031991" y="5371255"/>
            <a:ext cx="1088984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라즈베리파이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mcp3008 연결</a:t>
            </a:r>
          </a:p>
          <a:p>
            <a:r>
              <a:rPr lang="ko-KR" altLang="en-US" sz="20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mcp3008의 채널에 압력센서에서 발생하는 아날로그 신호 연결  </a:t>
            </a:r>
          </a:p>
          <a:p>
            <a:r>
              <a:rPr lang="ko-KR" altLang="en-US" sz="20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라즈베리파이의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3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v3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를 연결하여 mcp3008 및 압력센서 전력 공급</a:t>
            </a:r>
          </a:p>
        </p:txBody>
      </p:sp>
    </p:spTree>
    <p:extLst>
      <p:ext uri="{BB962C8B-B14F-4D97-AF65-F5344CB8AC3E}">
        <p14:creationId xmlns:p14="http://schemas.microsoft.com/office/powerpoint/2010/main" val="20394698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A42F9-23D4-55B1-D2E6-50FE24713832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2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65DB4-1841-85E7-E5B7-1158EE52B083}"/>
              </a:ext>
            </a:extLst>
          </p:cNvPr>
          <p:cNvSpPr txBox="1"/>
          <p:nvPr/>
        </p:nvSpPr>
        <p:spPr>
          <a:xfrm>
            <a:off x="508190" y="1163953"/>
            <a:ext cx="886781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회로도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C88560-E3FB-3BC7-2206-F284C6CC05D8}"/>
              </a:ext>
            </a:extLst>
          </p:cNvPr>
          <p:cNvSpPr txBox="1"/>
          <p:nvPr/>
        </p:nvSpPr>
        <p:spPr>
          <a:xfrm>
            <a:off x="1912457" y="1095787"/>
            <a:ext cx="5078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</a:t>
            </a:r>
            <a:r>
              <a:rPr lang="ko-KR" altLang="en-US" sz="28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endParaRPr lang="ko-KR" altLang="en-US" sz="2800" dirty="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71E417-CFB3-E354-58C5-C55EE7E3BE10}"/>
              </a:ext>
            </a:extLst>
          </p:cNvPr>
          <p:cNvSpPr txBox="1"/>
          <p:nvPr/>
        </p:nvSpPr>
        <p:spPr>
          <a:xfrm>
            <a:off x="2420292" y="1156652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led</a:t>
            </a:r>
            <a:r>
              <a:rPr lang="ko-KR" altLang="en-US" b="1" spc="-15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회로도 구성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517AE0D-9508-5EEC-5C5C-0EEE18E6C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930" y="1486745"/>
            <a:ext cx="1596392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314744336">
            <a:extLst>
              <a:ext uri="{FF2B5EF4-FFF2-40B4-BE49-F238E27FC236}">
                <a16:creationId xmlns:a16="http://schemas.microsoft.com/office/drawing/2014/main" id="{8B09E85E-2291-B989-9B47-8543173BB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906992" y="1916942"/>
            <a:ext cx="9669268" cy="3861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D1B797C-32EF-8156-5B75-38B762A8081E}"/>
              </a:ext>
            </a:extLst>
          </p:cNvPr>
          <p:cNvSpPr txBox="1"/>
          <p:nvPr/>
        </p:nvSpPr>
        <p:spPr>
          <a:xfrm>
            <a:off x="3429286" y="5879653"/>
            <a:ext cx="83636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라즈베리파이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GPIO 18번 핀에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led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연결 </a:t>
            </a:r>
          </a:p>
        </p:txBody>
      </p:sp>
    </p:spTree>
    <p:extLst>
      <p:ext uri="{BB962C8B-B14F-4D97-AF65-F5344CB8AC3E}">
        <p14:creationId xmlns:p14="http://schemas.microsoft.com/office/powerpoint/2010/main" val="3053368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A42F9-23D4-55B1-D2E6-50FE24713832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2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65DB4-1841-85E7-E5B7-1158EE52B083}"/>
              </a:ext>
            </a:extLst>
          </p:cNvPr>
          <p:cNvSpPr txBox="1"/>
          <p:nvPr/>
        </p:nvSpPr>
        <p:spPr>
          <a:xfrm>
            <a:off x="508190" y="1163953"/>
            <a:ext cx="1523174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ko-KR" sz="2000" dirty="0" err="1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Tkinter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GUI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2B5418-524B-72C9-B607-7F72D1B24B08}"/>
              </a:ext>
            </a:extLst>
          </p:cNvPr>
          <p:cNvCxnSpPr>
            <a:cxnSpLocks/>
          </p:cNvCxnSpPr>
          <p:nvPr/>
        </p:nvCxnSpPr>
        <p:spPr>
          <a:xfrm flipV="1">
            <a:off x="5970998" y="1622230"/>
            <a:ext cx="0" cy="501487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_x575103512" descr="EMB0000162025be">
            <a:extLst>
              <a:ext uri="{FF2B5EF4-FFF2-40B4-BE49-F238E27FC236}">
                <a16:creationId xmlns:a16="http://schemas.microsoft.com/office/drawing/2014/main" id="{9D728BC1-6F24-5277-EF00-4B5A4DB37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636" y="2349694"/>
            <a:ext cx="2743594" cy="307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2B6DA47-A373-C347-442B-27B3AEB61D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5807" y="2349694"/>
            <a:ext cx="3661680" cy="286285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3B4553F-CDFC-D160-7FFD-5E9A8BD90AA0}"/>
              </a:ext>
            </a:extLst>
          </p:cNvPr>
          <p:cNvSpPr txBox="1"/>
          <p:nvPr/>
        </p:nvSpPr>
        <p:spPr>
          <a:xfrm>
            <a:off x="789293" y="5625589"/>
            <a:ext cx="4033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현재 자세 상태에 대한 모니터링 화면 제공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73ACF8-85E9-F879-52F9-9503D36D0E8E}"/>
              </a:ext>
            </a:extLst>
          </p:cNvPr>
          <p:cNvSpPr txBox="1"/>
          <p:nvPr/>
        </p:nvSpPr>
        <p:spPr>
          <a:xfrm>
            <a:off x="2380107" y="182484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메인 화면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7EDA02-0CD7-D0C4-2D44-9A7CBFA52550}"/>
              </a:ext>
            </a:extLst>
          </p:cNvPr>
          <p:cNvSpPr txBox="1"/>
          <p:nvPr/>
        </p:nvSpPr>
        <p:spPr>
          <a:xfrm>
            <a:off x="8411947" y="182484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기록 화면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CB6927-9676-A028-1695-95DDDAC09E98}"/>
              </a:ext>
            </a:extLst>
          </p:cNvPr>
          <p:cNvSpPr txBox="1"/>
          <p:nvPr/>
        </p:nvSpPr>
        <p:spPr>
          <a:xfrm>
            <a:off x="789293" y="6101183"/>
            <a:ext cx="51208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입력되는 압력센서 기록에 대한 </a:t>
            </a:r>
            <a:r>
              <a:rPr lang="en-US" altLang="ko-KR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stop/record </a:t>
            </a:r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버튼 제공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EE7511-2B60-C7FA-D10C-C0281C10174F}"/>
              </a:ext>
            </a:extLst>
          </p:cNvPr>
          <p:cNvSpPr txBox="1"/>
          <p:nvPr/>
        </p:nvSpPr>
        <p:spPr>
          <a:xfrm>
            <a:off x="7119228" y="5625589"/>
            <a:ext cx="44903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 </a:t>
            </a:r>
            <a:r>
              <a:rPr lang="en-US" altLang="ko-KR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DB</a:t>
            </a:r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에 저장된 기록을 최신 기록과 비교하여 제공 </a:t>
            </a:r>
          </a:p>
        </p:txBody>
      </p:sp>
    </p:spTree>
    <p:extLst>
      <p:ext uri="{BB962C8B-B14F-4D97-AF65-F5344CB8AC3E}">
        <p14:creationId xmlns:p14="http://schemas.microsoft.com/office/powerpoint/2010/main" val="10876180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ACFB5B0-E69F-4779-A51C-37FDA8FF4EF3}"/>
              </a:ext>
            </a:extLst>
          </p:cNvPr>
          <p:cNvSpPr/>
          <p:nvPr/>
        </p:nvSpPr>
        <p:spPr>
          <a:xfrm>
            <a:off x="0" y="1"/>
            <a:ext cx="12192000" cy="9569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A42F9-23D4-55B1-D2E6-50FE24713832}"/>
              </a:ext>
            </a:extLst>
          </p:cNvPr>
          <p:cNvSpPr txBox="1"/>
          <p:nvPr/>
        </p:nvSpPr>
        <p:spPr>
          <a:xfrm>
            <a:off x="240606" y="253370"/>
            <a:ext cx="333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Part 2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프로젝트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A65DB4-1841-85E7-E5B7-1158EE52B083}"/>
              </a:ext>
            </a:extLst>
          </p:cNvPr>
          <p:cNvSpPr txBox="1"/>
          <p:nvPr/>
        </p:nvSpPr>
        <p:spPr>
          <a:xfrm>
            <a:off x="508190" y="1163953"/>
            <a:ext cx="2717411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다양한 자세에 따른 변화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2B5418-524B-72C9-B607-7F72D1B24B08}"/>
              </a:ext>
            </a:extLst>
          </p:cNvPr>
          <p:cNvCxnSpPr>
            <a:cxnSpLocks/>
          </p:cNvCxnSpPr>
          <p:nvPr/>
        </p:nvCxnSpPr>
        <p:spPr>
          <a:xfrm flipV="1">
            <a:off x="5970998" y="1622230"/>
            <a:ext cx="0" cy="501487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_x575103512" descr="EMB0000162025be">
            <a:extLst>
              <a:ext uri="{FF2B5EF4-FFF2-40B4-BE49-F238E27FC236}">
                <a16:creationId xmlns:a16="http://schemas.microsoft.com/office/drawing/2014/main" id="{9D728BC1-6F24-5277-EF00-4B5A4DB37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636" y="2349694"/>
            <a:ext cx="2743594" cy="307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3B4553F-CDFC-D160-7FFD-5E9A8BD90AA0}"/>
              </a:ext>
            </a:extLst>
          </p:cNvPr>
          <p:cNvSpPr txBox="1"/>
          <p:nvPr/>
        </p:nvSpPr>
        <p:spPr>
          <a:xfrm>
            <a:off x="979939" y="5821039"/>
            <a:ext cx="4354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입력되는 압력센서 값이 없어 색깔 변화가 없음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73ACF8-85E9-F879-52F9-9503D36D0E8E}"/>
              </a:ext>
            </a:extLst>
          </p:cNvPr>
          <p:cNvSpPr txBox="1"/>
          <p:nvPr/>
        </p:nvSpPr>
        <p:spPr>
          <a:xfrm>
            <a:off x="1563433" y="1880365"/>
            <a:ext cx="3187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아무도 앉아 있지 않을 경우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EE7511-2B60-C7FA-D10C-C0281C10174F}"/>
              </a:ext>
            </a:extLst>
          </p:cNvPr>
          <p:cNvSpPr txBox="1"/>
          <p:nvPr/>
        </p:nvSpPr>
        <p:spPr>
          <a:xfrm>
            <a:off x="7191473" y="5651762"/>
            <a:ext cx="45288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 </a:t>
            </a:r>
            <a:r>
              <a:rPr lang="en-US" altLang="ko-KR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3</a:t>
            </a:r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개의 압력센서 값이 기록되어 모든 색깔이 변함 </a:t>
            </a:r>
          </a:p>
        </p:txBody>
      </p:sp>
      <p:pic>
        <p:nvPicPr>
          <p:cNvPr id="13" name="_x575109992" descr="EMB0000162025ce">
            <a:extLst>
              <a:ext uri="{FF2B5EF4-FFF2-40B4-BE49-F238E27FC236}">
                <a16:creationId xmlns:a16="http://schemas.microsoft.com/office/drawing/2014/main" id="{3831BB51-4D9C-59A9-48DC-8B71FBE87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0211" y="2349694"/>
            <a:ext cx="2811780" cy="303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8C3D17-0775-E539-2D8D-C93D74EFA446}"/>
              </a:ext>
            </a:extLst>
          </p:cNvPr>
          <p:cNvSpPr txBox="1"/>
          <p:nvPr/>
        </p:nvSpPr>
        <p:spPr>
          <a:xfrm>
            <a:off x="7620636" y="1880365"/>
            <a:ext cx="3187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&lt; 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바른 자세로 앉아 있을 경우 </a:t>
            </a:r>
            <a:r>
              <a:rPr lang="en-US" altLang="ko-KR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&gt;</a:t>
            </a:r>
            <a:r>
              <a:rPr lang="ko-KR" altLang="en-US" b="1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6A9976-0F7C-795D-2AAC-842A8EC9FB52}"/>
              </a:ext>
            </a:extLst>
          </p:cNvPr>
          <p:cNvSpPr txBox="1"/>
          <p:nvPr/>
        </p:nvSpPr>
        <p:spPr>
          <a:xfrm>
            <a:off x="7191473" y="6196281"/>
            <a:ext cx="47259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1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→   바른 자세라는 문구를 안내해주면서 모니터링 시작 </a:t>
            </a:r>
          </a:p>
        </p:txBody>
      </p:sp>
    </p:spTree>
    <p:extLst>
      <p:ext uri="{BB962C8B-B14F-4D97-AF65-F5344CB8AC3E}">
        <p14:creationId xmlns:p14="http://schemas.microsoft.com/office/powerpoint/2010/main" val="12797053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bbb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425059"/>
      </a:accent1>
      <a:accent2>
        <a:srgbClr val="C7905A"/>
      </a:accent2>
      <a:accent3>
        <a:srgbClr val="F3DFBA"/>
      </a:accent3>
      <a:accent4>
        <a:srgbClr val="F0CAB6"/>
      </a:accent4>
      <a:accent5>
        <a:srgbClr val="F08820"/>
      </a:accent5>
      <a:accent6>
        <a:srgbClr val="867A6C"/>
      </a:accent6>
      <a:hlink>
        <a:srgbClr val="3F3F3F"/>
      </a:hlink>
      <a:folHlink>
        <a:srgbClr val="3F3F3F"/>
      </a:folHlink>
    </a:clrScheme>
    <a:fontScheme name="200525">
      <a:majorFont>
        <a:latin typeface="Arial Black"/>
        <a:ea typeface="나눔스퀘어 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656</Words>
  <Application>Microsoft Office PowerPoint</Application>
  <PresentationFormat>와이드스크린</PresentationFormat>
  <Paragraphs>196</Paragraphs>
  <Slides>16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나눔스퀘어 Bold</vt:lpstr>
      <vt:lpstr>나눔스퀘어 Light</vt:lpstr>
      <vt:lpstr>나눔스퀘어라운드 Regular</vt:lpstr>
      <vt:lpstr>맑은 고딕</vt:lpstr>
      <vt:lpstr>Arial</vt:lpstr>
      <vt:lpstr>Arial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권민주</cp:lastModifiedBy>
  <cp:revision>58</cp:revision>
  <dcterms:created xsi:type="dcterms:W3CDTF">2020-05-25T00:38:46Z</dcterms:created>
  <dcterms:modified xsi:type="dcterms:W3CDTF">2022-06-14T11:36:33Z</dcterms:modified>
</cp:coreProperties>
</file>

<file path=docProps/thumbnail.jpeg>
</file>